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image" Target="../media/image59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12" Type="http://schemas.openxmlformats.org/officeDocument/2006/relationships/image" Target="../media/image58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11" Type="http://schemas.openxmlformats.org/officeDocument/2006/relationships/image" Target="../media/image57.wmf"/><Relationship Id="rId5" Type="http://schemas.openxmlformats.org/officeDocument/2006/relationships/image" Target="../media/image51.wmf"/><Relationship Id="rId10" Type="http://schemas.openxmlformats.org/officeDocument/2006/relationships/image" Target="../media/image56.wmf"/><Relationship Id="rId4" Type="http://schemas.openxmlformats.org/officeDocument/2006/relationships/image" Target="../media/image50.wmf"/><Relationship Id="rId9" Type="http://schemas.openxmlformats.org/officeDocument/2006/relationships/image" Target="../media/image5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8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0.wmf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9.wmf"/><Relationship Id="rId4" Type="http://schemas.openxmlformats.org/officeDocument/2006/relationships/image" Target="../media/image2.wmf"/><Relationship Id="rId9" Type="http://schemas.openxmlformats.org/officeDocument/2006/relationships/image" Target="../media/image11.png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17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11" Type="http://schemas.openxmlformats.org/officeDocument/2006/relationships/image" Target="../media/image15.wmf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19.wmf"/><Relationship Id="rId4" Type="http://schemas.openxmlformats.org/officeDocument/2006/relationships/image" Target="../media/image12.wmf"/><Relationship Id="rId9" Type="http://schemas.openxmlformats.org/officeDocument/2006/relationships/image" Target="../media/image20.png"/><Relationship Id="rId14" Type="http://schemas.openxmlformats.org/officeDocument/2006/relationships/oleObject" Target="../embeddings/oleObject1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28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.wmf"/><Relationship Id="rId20" Type="http://schemas.openxmlformats.org/officeDocument/2006/relationships/image" Target="../media/image29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24.wmf"/><Relationship Id="rId19" Type="http://schemas.openxmlformats.org/officeDocument/2006/relationships/oleObject" Target="../embeddings/oleObject26.bin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1.png"/><Relationship Id="rId4" Type="http://schemas.openxmlformats.org/officeDocument/2006/relationships/image" Target="../media/image3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33.bin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4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3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43.wmf"/><Relationship Id="rId3" Type="http://schemas.openxmlformats.org/officeDocument/2006/relationships/oleObject" Target="../embeddings/oleObject35.bin"/><Relationship Id="rId7" Type="http://schemas.openxmlformats.org/officeDocument/2006/relationships/image" Target="../media/image46.png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1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40.wmf"/><Relationship Id="rId11" Type="http://schemas.openxmlformats.org/officeDocument/2006/relationships/image" Target="../media/image42.wmf"/><Relationship Id="rId5" Type="http://schemas.openxmlformats.org/officeDocument/2006/relationships/oleObject" Target="../embeddings/oleObject36.bin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38.bin"/><Relationship Id="rId4" Type="http://schemas.openxmlformats.org/officeDocument/2006/relationships/image" Target="../media/image39.wmf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4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47.bin"/><Relationship Id="rId18" Type="http://schemas.openxmlformats.org/officeDocument/2006/relationships/image" Target="../media/image54.wmf"/><Relationship Id="rId26" Type="http://schemas.openxmlformats.org/officeDocument/2006/relationships/image" Target="../media/image58.wmf"/><Relationship Id="rId3" Type="http://schemas.openxmlformats.org/officeDocument/2006/relationships/oleObject" Target="../embeddings/oleObject42.bin"/><Relationship Id="rId21" Type="http://schemas.openxmlformats.org/officeDocument/2006/relationships/oleObject" Target="../embeddings/oleObject51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49.bin"/><Relationship Id="rId25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3.wmf"/><Relationship Id="rId20" Type="http://schemas.openxmlformats.org/officeDocument/2006/relationships/image" Target="../media/image5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46.bin"/><Relationship Id="rId24" Type="http://schemas.openxmlformats.org/officeDocument/2006/relationships/image" Target="../media/image57.wmf"/><Relationship Id="rId5" Type="http://schemas.openxmlformats.org/officeDocument/2006/relationships/oleObject" Target="../embeddings/oleObject43.bin"/><Relationship Id="rId15" Type="http://schemas.openxmlformats.org/officeDocument/2006/relationships/oleObject" Target="../embeddings/oleObject48.bin"/><Relationship Id="rId23" Type="http://schemas.openxmlformats.org/officeDocument/2006/relationships/oleObject" Target="../embeddings/oleObject52.bin"/><Relationship Id="rId28" Type="http://schemas.openxmlformats.org/officeDocument/2006/relationships/image" Target="../media/image59.wmf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50.bin"/><Relationship Id="rId4" Type="http://schemas.openxmlformats.org/officeDocument/2006/relationships/image" Target="../media/image47.w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52.wmf"/><Relationship Id="rId22" Type="http://schemas.openxmlformats.org/officeDocument/2006/relationships/image" Target="../media/image56.wmf"/><Relationship Id="rId27" Type="http://schemas.openxmlformats.org/officeDocument/2006/relationships/oleObject" Target="../embeddings/oleObject5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апта.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140968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 интегралдардың қолданылуы.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Декарттық координаталар  және полярлық координаталар жүйесінде берілген фигураның  ауданы.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7620000" cy="4800600"/>
          </a:xfrm>
        </p:spPr>
        <p:txBody>
          <a:bodyPr>
            <a:norm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№1.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синусоидасымен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осімен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шектелген облыстың ауданын есепте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ізделінді аудан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561463"/>
              </p:ext>
            </p:extLst>
          </p:nvPr>
        </p:nvGraphicFramePr>
        <p:xfrm>
          <a:off x="2267744" y="1484784"/>
          <a:ext cx="6477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Microsoft Equation 3.0" r:id="rId3" imgW="647700" imgH="228600" progId="Equation.3">
                  <p:embed/>
                </p:oleObj>
              </mc:Choice>
              <mc:Fallback>
                <p:oleObj name="Microsoft Equation 3.0" r:id="rId3" imgW="6477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484784"/>
                        <a:ext cx="6477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3121747"/>
              </p:ext>
            </p:extLst>
          </p:nvPr>
        </p:nvGraphicFramePr>
        <p:xfrm>
          <a:off x="5436096" y="1484784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Microsoft Equation 3.0" r:id="rId5" imgW="266469" imgH="190335" progId="Equation.3">
                  <p:embed/>
                </p:oleObj>
              </mc:Choice>
              <mc:Fallback>
                <p:oleObj name="Microsoft Equation 3.0" r:id="rId5" imgW="266469" imgH="19033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484784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0934500"/>
              </p:ext>
            </p:extLst>
          </p:nvPr>
        </p:nvGraphicFramePr>
        <p:xfrm>
          <a:off x="6660232" y="1484784"/>
          <a:ext cx="762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Microsoft Equation 3.0" r:id="rId7" imgW="761669" imgH="190417" progId="Equation.3">
                  <p:embed/>
                </p:oleObj>
              </mc:Choice>
              <mc:Fallback>
                <p:oleObj name="Microsoft Equation 3.0" r:id="rId7" imgW="761669" imgH="19041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1484784"/>
                        <a:ext cx="7620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1"/>
          <a:stretch/>
        </p:blipFill>
        <p:spPr bwMode="auto">
          <a:xfrm>
            <a:off x="2533650" y="2119313"/>
            <a:ext cx="4076700" cy="254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591483"/>
              </p:ext>
            </p:extLst>
          </p:nvPr>
        </p:nvGraphicFramePr>
        <p:xfrm>
          <a:off x="467544" y="4665306"/>
          <a:ext cx="38893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Microsoft Equation 3.0" r:id="rId10" imgW="393359" imgH="215713" progId="Equation.3">
                  <p:embed/>
                </p:oleObj>
              </mc:Choice>
              <mc:Fallback>
                <p:oleObj name="Microsoft Equation 3.0" r:id="rId10" imgW="393359" imgH="21571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665306"/>
                        <a:ext cx="38893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024394"/>
              </p:ext>
            </p:extLst>
          </p:nvPr>
        </p:nvGraphicFramePr>
        <p:xfrm>
          <a:off x="2267744" y="4697962"/>
          <a:ext cx="639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Microsoft Equation 3.0" r:id="rId12" imgW="634725" imgH="190417" progId="Equation.3">
                  <p:embed/>
                </p:oleObj>
              </mc:Choice>
              <mc:Fallback>
                <p:oleObj name="Microsoft Equation 3.0" r:id="rId12" imgW="634725" imgH="190417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697962"/>
                        <a:ext cx="639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807682"/>
              </p:ext>
            </p:extLst>
          </p:nvPr>
        </p:nvGraphicFramePr>
        <p:xfrm>
          <a:off x="3563888" y="4685185"/>
          <a:ext cx="4873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Microsoft Equation 3.0" r:id="rId14" imgW="482181" imgH="215713" progId="Equation.3">
                  <p:embed/>
                </p:oleObj>
              </mc:Choice>
              <mc:Fallback>
                <p:oleObj name="Microsoft Equation 3.0" r:id="rId14" imgW="482181" imgH="215713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4685185"/>
                        <a:ext cx="4873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427436"/>
              </p:ext>
            </p:extLst>
          </p:nvPr>
        </p:nvGraphicFramePr>
        <p:xfrm>
          <a:off x="5508104" y="4725144"/>
          <a:ext cx="639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Microsoft Equation 3.0" r:id="rId16" imgW="634725" imgH="190417" progId="Equation.3">
                  <p:embed/>
                </p:oleObj>
              </mc:Choice>
              <mc:Fallback>
                <p:oleObj name="Microsoft Equation 3.0" r:id="rId16" imgW="634725" imgH="190417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4725144"/>
                        <a:ext cx="639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072137"/>
              </p:ext>
            </p:extLst>
          </p:nvPr>
        </p:nvGraphicFramePr>
        <p:xfrm>
          <a:off x="467544" y="5301208"/>
          <a:ext cx="3163260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Microsoft Equation 3.0" r:id="rId18" imgW="2819400" imgH="444500" progId="Equation.3">
                  <p:embed/>
                </p:oleObj>
              </mc:Choice>
              <mc:Fallback>
                <p:oleObj name="Microsoft Equation 3.0" r:id="rId18" imgW="2819400" imgH="4445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301208"/>
                        <a:ext cx="3163260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3390586"/>
              </p:ext>
            </p:extLst>
          </p:nvPr>
        </p:nvGraphicFramePr>
        <p:xfrm>
          <a:off x="611561" y="5949280"/>
          <a:ext cx="2736304" cy="218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Microsoft Equation 3.0" r:id="rId20" imgW="2005729" imgH="165028" progId="Equation.3">
                  <p:embed/>
                </p:oleObj>
              </mc:Choice>
              <mc:Fallback>
                <p:oleObj name="Microsoft Equation 3.0" r:id="rId20" imgW="2005729" imgH="165028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1" y="5949280"/>
                        <a:ext cx="2736304" cy="2181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139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параболаларымен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шектелген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облысының  ауданын тап.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 шешсек: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қисықтардың қиылысу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нүктелерін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табамыз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(1,1).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кесіндісінде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теңсіздігі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орынды болғандықтан 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927266"/>
              </p:ext>
            </p:extLst>
          </p:nvPr>
        </p:nvGraphicFramePr>
        <p:xfrm>
          <a:off x="2339752" y="548680"/>
          <a:ext cx="5413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Microsoft Equation 3.0" r:id="rId3" imgW="545863" imgH="279279" progId="Equation.3">
                  <p:embed/>
                </p:oleObj>
              </mc:Choice>
              <mc:Fallback>
                <p:oleObj name="Microsoft Equation 3.0" r:id="rId3" imgW="545863" imgH="27927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548680"/>
                        <a:ext cx="541338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632636"/>
              </p:ext>
            </p:extLst>
          </p:nvPr>
        </p:nvGraphicFramePr>
        <p:xfrm>
          <a:off x="2987824" y="548680"/>
          <a:ext cx="48736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Microsoft Equation 3.0" r:id="rId5" imgW="482181" imgH="266469" progId="Equation.3">
                  <p:embed/>
                </p:oleObj>
              </mc:Choice>
              <mc:Fallback>
                <p:oleObj name="Microsoft Equation 3.0" r:id="rId5" imgW="482181" imgH="26646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548680"/>
                        <a:ext cx="487363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683449"/>
              </p:ext>
            </p:extLst>
          </p:nvPr>
        </p:nvGraphicFramePr>
        <p:xfrm>
          <a:off x="6660232" y="620688"/>
          <a:ext cx="1825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Microsoft Equation 3.0" r:id="rId7" imgW="177646" imgH="190335" progId="Equation.3">
                  <p:embed/>
                </p:oleObj>
              </mc:Choice>
              <mc:Fallback>
                <p:oleObj name="Microsoft Equation 3.0" r:id="rId7" imgW="177646" imgH="19033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620688"/>
                        <a:ext cx="1825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3017837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461778"/>
              </p:ext>
            </p:extLst>
          </p:nvPr>
        </p:nvGraphicFramePr>
        <p:xfrm>
          <a:off x="4000500" y="3861048"/>
          <a:ext cx="571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Microsoft Equation 3.0" r:id="rId10" imgW="571252" imgH="533169" progId="Equation.3">
                  <p:embed/>
                </p:oleObj>
              </mc:Choice>
              <mc:Fallback>
                <p:oleObj name="Microsoft Equation 3.0" r:id="rId10" imgW="571252" imgH="533169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3861048"/>
                        <a:ext cx="5715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566428"/>
              </p:ext>
            </p:extLst>
          </p:nvPr>
        </p:nvGraphicFramePr>
        <p:xfrm>
          <a:off x="2884578" y="4365104"/>
          <a:ext cx="480053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Microsoft Equation 3.0" r:id="rId12" imgW="381000" imgH="228600" progId="Equation.3">
                  <p:embed/>
                </p:oleObj>
              </mc:Choice>
              <mc:Fallback>
                <p:oleObj name="Microsoft Equation 3.0" r:id="rId12" imgW="38100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4578" y="4365104"/>
                        <a:ext cx="480053" cy="2880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392344"/>
              </p:ext>
            </p:extLst>
          </p:nvPr>
        </p:nvGraphicFramePr>
        <p:xfrm>
          <a:off x="4237037" y="4365104"/>
          <a:ext cx="437228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Microsoft Equation 3.0" r:id="rId14" imgW="330200" imgH="215900" progId="Equation.3">
                  <p:embed/>
                </p:oleObj>
              </mc:Choice>
              <mc:Fallback>
                <p:oleObj name="Microsoft Equation 3.0" r:id="rId14" imgW="330200" imgH="215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7037" y="4365104"/>
                        <a:ext cx="437228" cy="2880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783025"/>
              </p:ext>
            </p:extLst>
          </p:nvPr>
        </p:nvGraphicFramePr>
        <p:xfrm>
          <a:off x="5965295" y="4365104"/>
          <a:ext cx="609600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Microsoft Equation 3.0" r:id="rId16" imgW="609336" imgH="241195" progId="Equation.3">
                  <p:embed/>
                </p:oleObj>
              </mc:Choice>
              <mc:Fallback>
                <p:oleObj name="Microsoft Equation 3.0" r:id="rId16" imgW="609336" imgH="241195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5295" y="4365104"/>
                        <a:ext cx="609600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584088"/>
              </p:ext>
            </p:extLst>
          </p:nvPr>
        </p:nvGraphicFramePr>
        <p:xfrm>
          <a:off x="2591736" y="4941168"/>
          <a:ext cx="334191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Microsoft Equation 3.0" r:id="rId18" imgW="2832100" imgH="482600" progId="Equation.3">
                  <p:embed/>
                </p:oleObj>
              </mc:Choice>
              <mc:Fallback>
                <p:oleObj name="Microsoft Equation 3.0" r:id="rId18" imgW="2832100" imgH="482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1736" y="4941168"/>
                        <a:ext cx="3341918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3193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7620000" cy="5996136"/>
          </a:xfrm>
        </p:spPr>
        <p:txBody>
          <a:bodyPr/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№3.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Жарты осьтері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эллипстің ауданын тап. Эллипстің жоғарғы бөлігі мынадай параметрлік теңдеумен берілген қисық: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мәніне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мәніне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мәні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  келеді, онда бүкіл эллипстің ауданы: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5535364"/>
              </p:ext>
            </p:extLst>
          </p:nvPr>
        </p:nvGraphicFramePr>
        <p:xfrm>
          <a:off x="3923928" y="548680"/>
          <a:ext cx="122238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Microsoft Equation 3.0" r:id="rId3" imgW="126835" imgH="152202" progId="Equation.3">
                  <p:embed/>
                </p:oleObj>
              </mc:Choice>
              <mc:Fallback>
                <p:oleObj name="Microsoft Equation 3.0" r:id="rId3" imgW="126835" imgH="15220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548680"/>
                        <a:ext cx="122238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141467"/>
              </p:ext>
            </p:extLst>
          </p:nvPr>
        </p:nvGraphicFramePr>
        <p:xfrm>
          <a:off x="4788024" y="548680"/>
          <a:ext cx="1444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Microsoft Equation 3.0" r:id="rId5" imgW="139639" imgH="190417" progId="Equation.3">
                  <p:embed/>
                </p:oleObj>
              </mc:Choice>
              <mc:Fallback>
                <p:oleObj name="Microsoft Equation 3.0" r:id="rId5" imgW="139639" imgH="190417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548680"/>
                        <a:ext cx="1444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820860"/>
              </p:ext>
            </p:extLst>
          </p:nvPr>
        </p:nvGraphicFramePr>
        <p:xfrm>
          <a:off x="3635896" y="1196752"/>
          <a:ext cx="72390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Microsoft Equation 3.0" r:id="rId7" imgW="723586" imgH="710891" progId="Equation.3">
                  <p:embed/>
                </p:oleObj>
              </mc:Choice>
              <mc:Fallback>
                <p:oleObj name="Microsoft Equation 3.0" r:id="rId7" imgW="723586" imgH="71089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196752"/>
                        <a:ext cx="723900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811122"/>
              </p:ext>
            </p:extLst>
          </p:nvPr>
        </p:nvGraphicFramePr>
        <p:xfrm>
          <a:off x="467544" y="2204864"/>
          <a:ext cx="3730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Microsoft Equation 3.0" r:id="rId9" imgW="368300" imgH="190500" progId="Equation.3">
                  <p:embed/>
                </p:oleObj>
              </mc:Choice>
              <mc:Fallback>
                <p:oleObj name="Microsoft Equation 3.0" r:id="rId9" imgW="368300" imgH="190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204864"/>
                        <a:ext cx="3730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901811"/>
              </p:ext>
            </p:extLst>
          </p:nvPr>
        </p:nvGraphicFramePr>
        <p:xfrm>
          <a:off x="1691680" y="2276872"/>
          <a:ext cx="411163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Microsoft Equation 3.0" r:id="rId11" imgW="406048" imgH="152268" progId="Equation.3">
                  <p:embed/>
                </p:oleObj>
              </mc:Choice>
              <mc:Fallback>
                <p:oleObj name="Microsoft Equation 3.0" r:id="rId11" imgW="406048" imgH="152268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276872"/>
                        <a:ext cx="411163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926321"/>
              </p:ext>
            </p:extLst>
          </p:nvPr>
        </p:nvGraphicFramePr>
        <p:xfrm>
          <a:off x="3059832" y="2276872"/>
          <a:ext cx="3810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Microsoft Equation 3.0" r:id="rId13" imgW="380670" imgH="177646" progId="Equation.3">
                  <p:embed/>
                </p:oleObj>
              </mc:Choice>
              <mc:Fallback>
                <p:oleObj name="Microsoft Equation 3.0" r:id="rId13" imgW="380670" imgH="177646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276872"/>
                        <a:ext cx="3810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414963"/>
              </p:ext>
            </p:extLst>
          </p:nvPr>
        </p:nvGraphicFramePr>
        <p:xfrm>
          <a:off x="4211960" y="2276872"/>
          <a:ext cx="503238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Microsoft Equation 3.0" r:id="rId15" imgW="507780" imgH="152334" progId="Equation.3">
                  <p:embed/>
                </p:oleObj>
              </mc:Choice>
              <mc:Fallback>
                <p:oleObj name="Microsoft Equation 3.0" r:id="rId15" imgW="507780" imgH="152334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276872"/>
                        <a:ext cx="503238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119228"/>
              </p:ext>
            </p:extLst>
          </p:nvPr>
        </p:nvGraphicFramePr>
        <p:xfrm>
          <a:off x="1547664" y="2996952"/>
          <a:ext cx="5292588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Microsoft Equation 3.0" r:id="rId17" imgW="4800600" imgH="457200" progId="Equation.3">
                  <p:embed/>
                </p:oleObj>
              </mc:Choice>
              <mc:Fallback>
                <p:oleObj name="Microsoft Equation 3.0" r:id="rId17" imgW="4800600" imgH="457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996952"/>
                        <a:ext cx="5292588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282029"/>
              </p:ext>
            </p:extLst>
          </p:nvPr>
        </p:nvGraphicFramePr>
        <p:xfrm>
          <a:off x="3131840" y="3789040"/>
          <a:ext cx="2016224" cy="463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Microsoft Equation 3.0" r:id="rId19" imgW="1854200" imgH="431800" progId="Equation.3">
                  <p:embed/>
                </p:oleObj>
              </mc:Choice>
              <mc:Fallback>
                <p:oleObj name="Microsoft Equation 3.0" r:id="rId19" imgW="1854200" imgH="431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789040"/>
                        <a:ext cx="2016224" cy="4631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874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7620000" cy="606814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№4.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қисығымен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шектелген фигураның ауданын тап.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қисық 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Бернулли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лемнискат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асы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66424"/>
              </p:ext>
            </p:extLst>
          </p:nvPr>
        </p:nvGraphicFramePr>
        <p:xfrm>
          <a:off x="2051720" y="404664"/>
          <a:ext cx="846138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Microsoft Equation 3.0" r:id="rId3" imgW="850531" imgH="253890" progId="Equation.3">
                  <p:embed/>
                </p:oleObj>
              </mc:Choice>
              <mc:Fallback>
                <p:oleObj name="Microsoft Equation 3.0" r:id="rId3" imgW="850531" imgH="25389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04664"/>
                        <a:ext cx="846138" cy="258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11" y="1412776"/>
            <a:ext cx="495300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463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7897688" cy="5996136"/>
          </a:xfrm>
        </p:spPr>
        <p:txBody>
          <a:bodyPr/>
          <a:lstStyle/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Интегралдау облысын алу үшін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шартын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ескерсек,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Қисық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 үшбұрыштың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аралығындағы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 табу жеткілікті, яғни, барлық облыстың төрттен бір бөлігінің ауданын табамыз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Параметрлік теңдеумен берілген винттік сызықтың бір орамының ұзындығын тап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 функцияның туындыларын формулаға қойсақ 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6915565"/>
              </p:ext>
            </p:extLst>
          </p:nvPr>
        </p:nvGraphicFramePr>
        <p:xfrm>
          <a:off x="4139952" y="476672"/>
          <a:ext cx="66992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Microsoft Equation 3.0" r:id="rId3" imgW="660113" imgH="203112" progId="Equation.3">
                  <p:embed/>
                </p:oleObj>
              </mc:Choice>
              <mc:Fallback>
                <p:oleObj name="Microsoft Equation 3.0" r:id="rId3" imgW="660113" imgH="20311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476672"/>
                        <a:ext cx="66992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3777859"/>
              </p:ext>
            </p:extLst>
          </p:nvPr>
        </p:nvGraphicFramePr>
        <p:xfrm>
          <a:off x="6732240" y="404664"/>
          <a:ext cx="2027238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Microsoft Equation 3.0" r:id="rId5" imgW="2032000" imgH="431800" progId="Equation.3">
                  <p:embed/>
                </p:oleObj>
              </mc:Choice>
              <mc:Fallback>
                <p:oleObj name="Microsoft Equation 3.0" r:id="rId5" imgW="20320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404664"/>
                        <a:ext cx="2027238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0033050"/>
              </p:ext>
            </p:extLst>
          </p:nvPr>
        </p:nvGraphicFramePr>
        <p:xfrm>
          <a:off x="3995936" y="764704"/>
          <a:ext cx="617538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Microsoft Equation 3.0" r:id="rId7" imgW="622030" imgH="393529" progId="Equation.3">
                  <p:embed/>
                </p:oleObj>
              </mc:Choice>
              <mc:Fallback>
                <p:oleObj name="Microsoft Equation 3.0" r:id="rId7" imgW="622030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764704"/>
                        <a:ext cx="617538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987755"/>
              </p:ext>
            </p:extLst>
          </p:nvPr>
        </p:nvGraphicFramePr>
        <p:xfrm>
          <a:off x="1691680" y="1772816"/>
          <a:ext cx="4320480" cy="52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Microsoft Equation 3.0" r:id="rId9" imgW="3721100" imgH="444500" progId="Equation.3">
                  <p:embed/>
                </p:oleObj>
              </mc:Choice>
              <mc:Fallback>
                <p:oleObj name="Microsoft Equation 3.0" r:id="rId9" imgW="3721100" imgH="444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772816"/>
                        <a:ext cx="4320480" cy="520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693267"/>
              </p:ext>
            </p:extLst>
          </p:nvPr>
        </p:nvGraphicFramePr>
        <p:xfrm>
          <a:off x="3059832" y="2492896"/>
          <a:ext cx="1728192" cy="461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Microsoft Equation 3.0" r:id="rId11" imgW="1459866" imgH="393529" progId="Equation.3">
                  <p:embed/>
                </p:oleObj>
              </mc:Choice>
              <mc:Fallback>
                <p:oleObj name="Microsoft Equation 3.0" r:id="rId11" imgW="1459866" imgH="393529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492896"/>
                        <a:ext cx="1728192" cy="4617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795697"/>
              </p:ext>
            </p:extLst>
          </p:nvPr>
        </p:nvGraphicFramePr>
        <p:xfrm>
          <a:off x="3635896" y="3645024"/>
          <a:ext cx="7540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Microsoft Equation 3.0" r:id="rId13" imgW="749300" imgH="914400" progId="Equation.3">
                  <p:embed/>
                </p:oleObj>
              </mc:Choice>
              <mc:Fallback>
                <p:oleObj name="Microsoft Equation 3.0" r:id="rId13" imgW="749300" imgH="914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3645024"/>
                        <a:ext cx="75406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871405"/>
              </p:ext>
            </p:extLst>
          </p:nvPr>
        </p:nvGraphicFramePr>
        <p:xfrm>
          <a:off x="1907704" y="5085184"/>
          <a:ext cx="4653768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Microsoft Equation 3.0" r:id="rId15" imgW="4216400" imgH="457200" progId="Equation.3">
                  <p:embed/>
                </p:oleObj>
              </mc:Choice>
              <mc:Fallback>
                <p:oleObj name="Microsoft Equation 3.0" r:id="rId15" imgW="4216400" imgH="457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5085184"/>
                        <a:ext cx="4653768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2748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852120"/>
          </a:xfrm>
        </p:spPr>
        <p:txBody>
          <a:bodyPr>
            <a:norm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№6.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теңдеуімен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кардиоиданың ұзындығын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   үшін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624520"/>
              </p:ext>
            </p:extLst>
          </p:nvPr>
        </p:nvGraphicFramePr>
        <p:xfrm>
          <a:off x="2339752" y="692696"/>
          <a:ext cx="9445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Microsoft Equation 3.0" r:id="rId3" imgW="939392" imgH="203112" progId="Equation.3">
                  <p:embed/>
                </p:oleObj>
              </mc:Choice>
              <mc:Fallback>
                <p:oleObj name="Microsoft Equation 3.0" r:id="rId3" imgW="939392" imgH="20311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692696"/>
                        <a:ext cx="9445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063212"/>
              </p:ext>
            </p:extLst>
          </p:nvPr>
        </p:nvGraphicFramePr>
        <p:xfrm>
          <a:off x="3347864" y="692696"/>
          <a:ext cx="4572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Microsoft Equation 3.0" r:id="rId5" imgW="457002" imgH="203112" progId="Equation.3">
                  <p:embed/>
                </p:oleObj>
              </mc:Choice>
              <mc:Fallback>
                <p:oleObj name="Microsoft Equation 3.0" r:id="rId5" imgW="457002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692696"/>
                        <a:ext cx="4572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295751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029791"/>
              </p:ext>
            </p:extLst>
          </p:nvPr>
        </p:nvGraphicFramePr>
        <p:xfrm>
          <a:off x="1547664" y="3212976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Microsoft Equation 3.0" r:id="rId8" imgW="152202" imgH="177569" progId="Equation.3">
                  <p:embed/>
                </p:oleObj>
              </mc:Choice>
              <mc:Fallback>
                <p:oleObj name="Microsoft Equation 3.0" r:id="rId8" imgW="152202" imgH="17756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212976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9112617"/>
              </p:ext>
            </p:extLst>
          </p:nvPr>
        </p:nvGraphicFramePr>
        <p:xfrm>
          <a:off x="2339752" y="3140968"/>
          <a:ext cx="9445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Microsoft Equation 3.0" r:id="rId10" imgW="939392" imgH="203112" progId="Equation.3">
                  <p:embed/>
                </p:oleObj>
              </mc:Choice>
              <mc:Fallback>
                <p:oleObj name="Microsoft Equation 3.0" r:id="rId10" imgW="939392" imgH="203112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140968"/>
                        <a:ext cx="9445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565446"/>
              </p:ext>
            </p:extLst>
          </p:nvPr>
        </p:nvGraphicFramePr>
        <p:xfrm>
          <a:off x="827584" y="3573016"/>
          <a:ext cx="259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Microsoft Equation 3.0" r:id="rId12" imgW="2565400" imgH="457200" progId="Equation.3">
                  <p:embed/>
                </p:oleObj>
              </mc:Choice>
              <mc:Fallback>
                <p:oleObj name="Microsoft Equation 3.0" r:id="rId12" imgW="25654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573016"/>
                        <a:ext cx="2590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716592"/>
              </p:ext>
            </p:extLst>
          </p:nvPr>
        </p:nvGraphicFramePr>
        <p:xfrm>
          <a:off x="3505200" y="3573016"/>
          <a:ext cx="2133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Microsoft Equation 3.0" r:id="rId14" imgW="2108200" imgH="457200" progId="Equation.3">
                  <p:embed/>
                </p:oleObj>
              </mc:Choice>
              <mc:Fallback>
                <p:oleObj name="Microsoft Equation 3.0" r:id="rId14" imgW="210820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573016"/>
                        <a:ext cx="21336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399856"/>
              </p:ext>
            </p:extLst>
          </p:nvPr>
        </p:nvGraphicFramePr>
        <p:xfrm>
          <a:off x="1043608" y="4077072"/>
          <a:ext cx="42672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Microsoft Equation 3.0" r:id="rId16" imgW="4229100" imgH="482600" progId="Equation.3">
                  <p:embed/>
                </p:oleObj>
              </mc:Choice>
              <mc:Fallback>
                <p:oleObj name="Microsoft Equation 3.0" r:id="rId16" imgW="4229100" imgH="482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077072"/>
                        <a:ext cx="42672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7287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 интегралдың көмегімен айналу денелерінің көлемін есептеу.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№7.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функциясының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графигімен берілген, мұндағы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қисық сызықты трапеция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осімен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айналу кезінде пайда болған дененің көлемін тап. Жоғарыдағы формуланы қолдансақ: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b="1" dirty="0" smtClean="0"/>
          </a:p>
          <a:p>
            <a:pPr marL="114300" indent="0">
              <a:buNone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№8.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Алдыңғы мысалда берілген функцияның графигі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осін айналғанда пайда болған дененің көлемі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endParaRPr lang="en-US" dirty="0"/>
          </a:p>
          <a:p>
            <a:endParaRPr lang="en-US" dirty="0" smtClean="0"/>
          </a:p>
          <a:p>
            <a:pPr marL="114300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№9.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параболоиданың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жазықтығымен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шектелген бөлігінің бетінің ауданын тап. Бұл бет 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мұндағы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парабола бөлігінің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айналғанда пайда болатын бет.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ізделінді аудан: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259906"/>
              </p:ext>
            </p:extLst>
          </p:nvPr>
        </p:nvGraphicFramePr>
        <p:xfrm>
          <a:off x="2123728" y="1700808"/>
          <a:ext cx="4953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Microsoft Equation 3.0" r:id="rId3" imgW="494870" imgH="266469" progId="Equation.3">
                  <p:embed/>
                </p:oleObj>
              </mc:Choice>
              <mc:Fallback>
                <p:oleObj name="Microsoft Equation 3.0" r:id="rId3" imgW="494870" imgH="26646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700808"/>
                        <a:ext cx="4953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68421"/>
              </p:ext>
            </p:extLst>
          </p:nvPr>
        </p:nvGraphicFramePr>
        <p:xfrm>
          <a:off x="7668344" y="1700808"/>
          <a:ext cx="6096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Microsoft Equation 3.0" r:id="rId5" imgW="609336" imgH="215806" progId="Equation.3">
                  <p:embed/>
                </p:oleObj>
              </mc:Choice>
              <mc:Fallback>
                <p:oleObj name="Microsoft Equation 3.0" r:id="rId5" imgW="609336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1700808"/>
                        <a:ext cx="6096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522727"/>
              </p:ext>
            </p:extLst>
          </p:nvPr>
        </p:nvGraphicFramePr>
        <p:xfrm>
          <a:off x="3419872" y="2060848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Microsoft Equation 3.0" r:id="rId7" imgW="266469" imgH="190335" progId="Equation.3">
                  <p:embed/>
                </p:oleObj>
              </mc:Choice>
              <mc:Fallback>
                <p:oleObj name="Microsoft Equation 3.0" r:id="rId7" imgW="266469" imgH="19033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2060848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534911"/>
              </p:ext>
            </p:extLst>
          </p:nvPr>
        </p:nvGraphicFramePr>
        <p:xfrm>
          <a:off x="3131840" y="2780928"/>
          <a:ext cx="2160240" cy="532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1" name="Microsoft Equation 3.0" r:id="rId9" imgW="1815312" imgH="444307" progId="Equation.3">
                  <p:embed/>
                </p:oleObj>
              </mc:Choice>
              <mc:Fallback>
                <p:oleObj name="Microsoft Equation 3.0" r:id="rId9" imgW="1815312" imgH="44430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780928"/>
                        <a:ext cx="2160240" cy="5329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356546"/>
              </p:ext>
            </p:extLst>
          </p:nvPr>
        </p:nvGraphicFramePr>
        <p:xfrm>
          <a:off x="7452320" y="3429000"/>
          <a:ext cx="2746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2" name="Microsoft Equation 3.0" r:id="rId11" imgW="279279" imgH="241195" progId="Equation.3">
                  <p:embed/>
                </p:oleObj>
              </mc:Choice>
              <mc:Fallback>
                <p:oleObj name="Microsoft Equation 3.0" r:id="rId11" imgW="279279" imgH="24119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3429000"/>
                        <a:ext cx="2746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856341"/>
              </p:ext>
            </p:extLst>
          </p:nvPr>
        </p:nvGraphicFramePr>
        <p:xfrm>
          <a:off x="5796136" y="3717032"/>
          <a:ext cx="2376264" cy="547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Microsoft Equation 3.0" r:id="rId13" imgW="1954951" imgH="444307" progId="Equation.3">
                  <p:embed/>
                </p:oleObj>
              </mc:Choice>
              <mc:Fallback>
                <p:oleObj name="Microsoft Equation 3.0" r:id="rId13" imgW="1954951" imgH="444307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3717032"/>
                        <a:ext cx="2376264" cy="5471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284224"/>
              </p:ext>
            </p:extLst>
          </p:nvPr>
        </p:nvGraphicFramePr>
        <p:xfrm>
          <a:off x="2051720" y="4509120"/>
          <a:ext cx="677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Microsoft Equation 3.0" r:id="rId15" imgW="672808" imgH="241195" progId="Equation.3">
                  <p:embed/>
                </p:oleObj>
              </mc:Choice>
              <mc:Fallback>
                <p:oleObj name="Microsoft Equation 3.0" r:id="rId15" imgW="672808" imgH="241195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509120"/>
                        <a:ext cx="677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43195"/>
              </p:ext>
            </p:extLst>
          </p:nvPr>
        </p:nvGraphicFramePr>
        <p:xfrm>
          <a:off x="4644008" y="4509120"/>
          <a:ext cx="3730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Microsoft Equation 3.0" r:id="rId17" imgW="368140" imgH="177723" progId="Equation.3">
                  <p:embed/>
                </p:oleObj>
              </mc:Choice>
              <mc:Fallback>
                <p:oleObj name="Microsoft Equation 3.0" r:id="rId17" imgW="368140" imgH="177723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4509120"/>
                        <a:ext cx="3730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739770"/>
              </p:ext>
            </p:extLst>
          </p:nvPr>
        </p:nvGraphicFramePr>
        <p:xfrm>
          <a:off x="4932040" y="4797152"/>
          <a:ext cx="5334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Microsoft Equation 3.0" r:id="rId19" imgW="533169" imgH="279279" progId="Equation.3">
                  <p:embed/>
                </p:oleObj>
              </mc:Choice>
              <mc:Fallback>
                <p:oleObj name="Microsoft Equation 3.0" r:id="rId19" imgW="533169" imgH="279279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4797152"/>
                        <a:ext cx="533400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2202631"/>
              </p:ext>
            </p:extLst>
          </p:nvPr>
        </p:nvGraphicFramePr>
        <p:xfrm>
          <a:off x="6660232" y="4869160"/>
          <a:ext cx="57943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Microsoft Equation 3.0" r:id="rId21" imgW="583693" imgH="215713" progId="Equation.3">
                  <p:embed/>
                </p:oleObj>
              </mc:Choice>
              <mc:Fallback>
                <p:oleObj name="Microsoft Equation 3.0" r:id="rId21" imgW="583693" imgH="215713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4869160"/>
                        <a:ext cx="57943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346690"/>
              </p:ext>
            </p:extLst>
          </p:nvPr>
        </p:nvGraphicFramePr>
        <p:xfrm>
          <a:off x="2843808" y="5157192"/>
          <a:ext cx="258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Microsoft Equation 3.0" r:id="rId23" imgW="253890" imgH="190417" progId="Equation.3">
                  <p:embed/>
                </p:oleObj>
              </mc:Choice>
              <mc:Fallback>
                <p:oleObj name="Microsoft Equation 3.0" r:id="rId23" imgW="253890" imgH="190417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5157192"/>
                        <a:ext cx="258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319445"/>
              </p:ext>
            </p:extLst>
          </p:nvPr>
        </p:nvGraphicFramePr>
        <p:xfrm>
          <a:off x="3635896" y="5445224"/>
          <a:ext cx="3008734" cy="559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9" name="Microsoft Equation 3.0" r:id="rId25" imgW="2730500" imgH="508000" progId="Equation.3">
                  <p:embed/>
                </p:oleObj>
              </mc:Choice>
              <mc:Fallback>
                <p:oleObj name="Microsoft Equation 3.0" r:id="rId25" imgW="2730500" imgH="5080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5445224"/>
                        <a:ext cx="3008734" cy="5597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742288"/>
              </p:ext>
            </p:extLst>
          </p:nvPr>
        </p:nvGraphicFramePr>
        <p:xfrm>
          <a:off x="395536" y="5970781"/>
          <a:ext cx="38179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0" name="Microsoft Equation 3.0" r:id="rId27" imgW="3860800" imgH="914400" progId="Equation.3">
                  <p:embed/>
                </p:oleObj>
              </mc:Choice>
              <mc:Fallback>
                <p:oleObj name="Microsoft Equation 3.0" r:id="rId27" imgW="3860800" imgH="9144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970781"/>
                        <a:ext cx="381793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4244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22</TotalTime>
  <Words>261</Words>
  <Application>Microsoft Office PowerPoint</Application>
  <PresentationFormat>Экран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Соседство</vt:lpstr>
      <vt:lpstr>Microsoft Equation 3.0</vt:lpstr>
      <vt:lpstr>   7 - апта.    </vt:lpstr>
      <vt:lpstr>Декарттық координаталар  және полярлық координаталар жүйесінде берілген фигураның  ауданы.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Анықталған интегралдың көмегімен айналу денелерінің көлемін есептеу.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7 - апта.</dc:title>
  <dc:creator>Ляззат</dc:creator>
  <cp:lastModifiedBy>Ляззат</cp:lastModifiedBy>
  <cp:revision>5</cp:revision>
  <dcterms:created xsi:type="dcterms:W3CDTF">2023-10-23T05:24:11Z</dcterms:created>
  <dcterms:modified xsi:type="dcterms:W3CDTF">2023-10-26T15:48:51Z</dcterms:modified>
</cp:coreProperties>
</file>